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5143500" cx="9144000"/>
  <p:notesSz cx="6858000" cy="9144000"/>
  <p:embeddedFontLst>
    <p:embeddedFont>
      <p:font typeface="Geo"/>
      <p:regular r:id="rId38"/>
      <p:italic r:id="rId39"/>
    </p:embeddedFont>
    <p:embeddedFont>
      <p:font typeface="Anton"/>
      <p:regular r:id="rId40"/>
    </p:embeddedFont>
    <p:embeddedFont>
      <p:font typeface="Poppins"/>
      <p:regular r:id="rId41"/>
      <p:bold r:id="rId42"/>
      <p:italic r:id="rId43"/>
      <p:boldItalic r:id="rId44"/>
    </p:embeddedFont>
    <p:embeddedFont>
      <p:font typeface="Montserrat"/>
      <p:regular r:id="rId45"/>
      <p:bold r:id="rId46"/>
      <p:italic r:id="rId47"/>
      <p:boldItalic r:id="rId48"/>
    </p:embeddedFont>
    <p:embeddedFont>
      <p:font typeface="Poppins Light"/>
      <p:regular r:id="rId49"/>
      <p:bold r:id="rId50"/>
      <p:italic r:id="rId51"/>
      <p:boldItalic r:id="rId52"/>
    </p:embeddedFont>
    <p:embeddedFont>
      <p:font typeface="Poppins SemiBold"/>
      <p:regular r:id="rId53"/>
      <p:bold r:id="rId54"/>
      <p:italic r:id="rId55"/>
      <p:boldItalic r:id="rId56"/>
    </p:embeddedFont>
    <p:embeddedFont>
      <p:font typeface="DM Sans"/>
      <p:regular r:id="rId57"/>
      <p:bold r:id="rId58"/>
      <p:italic r:id="rId59"/>
      <p:boldItalic r:id="rId60"/>
    </p:embeddedFont>
    <p:embeddedFont>
      <p:font typeface="Comfortaa"/>
      <p:regular r:id="rId61"/>
      <p:bold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nton-regular.fntdata"/><Relationship Id="rId42" Type="http://schemas.openxmlformats.org/officeDocument/2006/relationships/font" Target="fonts/Poppins-bold.fntdata"/><Relationship Id="rId41" Type="http://schemas.openxmlformats.org/officeDocument/2006/relationships/font" Target="fonts/Poppins-regular.fntdata"/><Relationship Id="rId44" Type="http://schemas.openxmlformats.org/officeDocument/2006/relationships/font" Target="fonts/Poppins-boldItalic.fntdata"/><Relationship Id="rId43" Type="http://schemas.openxmlformats.org/officeDocument/2006/relationships/font" Target="fonts/Poppins-italic.fntdata"/><Relationship Id="rId46" Type="http://schemas.openxmlformats.org/officeDocument/2006/relationships/font" Target="fonts/Montserrat-bold.fntdata"/><Relationship Id="rId45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Montserrat-boldItalic.fntdata"/><Relationship Id="rId47" Type="http://schemas.openxmlformats.org/officeDocument/2006/relationships/font" Target="fonts/Montserrat-italic.fntdata"/><Relationship Id="rId49" Type="http://schemas.openxmlformats.org/officeDocument/2006/relationships/font" Target="fonts/PoppinsLigh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font" Target="fonts/Geo-italic.fntdata"/><Relationship Id="rId38" Type="http://schemas.openxmlformats.org/officeDocument/2006/relationships/font" Target="fonts/Geo-regular.fntdata"/><Relationship Id="rId62" Type="http://schemas.openxmlformats.org/officeDocument/2006/relationships/font" Target="fonts/Comfortaa-bold.fntdata"/><Relationship Id="rId61" Type="http://schemas.openxmlformats.org/officeDocument/2006/relationships/font" Target="fonts/Comfortaa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DMSans-bold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PoppinsLight-italic.fntdata"/><Relationship Id="rId50" Type="http://schemas.openxmlformats.org/officeDocument/2006/relationships/font" Target="fonts/PoppinsLight-bold.fntdata"/><Relationship Id="rId53" Type="http://schemas.openxmlformats.org/officeDocument/2006/relationships/font" Target="fonts/PoppinsSemiBold-regular.fntdata"/><Relationship Id="rId52" Type="http://schemas.openxmlformats.org/officeDocument/2006/relationships/font" Target="fonts/PoppinsLight-boldItalic.fntdata"/><Relationship Id="rId11" Type="http://schemas.openxmlformats.org/officeDocument/2006/relationships/slide" Target="slides/slide7.xml"/><Relationship Id="rId55" Type="http://schemas.openxmlformats.org/officeDocument/2006/relationships/font" Target="fonts/PoppinsSemiBold-italic.fntdata"/><Relationship Id="rId10" Type="http://schemas.openxmlformats.org/officeDocument/2006/relationships/slide" Target="slides/slide6.xml"/><Relationship Id="rId54" Type="http://schemas.openxmlformats.org/officeDocument/2006/relationships/font" Target="fonts/PoppinsSemiBold-bold.fntdata"/><Relationship Id="rId13" Type="http://schemas.openxmlformats.org/officeDocument/2006/relationships/slide" Target="slides/slide9.xml"/><Relationship Id="rId57" Type="http://schemas.openxmlformats.org/officeDocument/2006/relationships/font" Target="fonts/DMSans-regular.fntdata"/><Relationship Id="rId12" Type="http://schemas.openxmlformats.org/officeDocument/2006/relationships/slide" Target="slides/slide8.xml"/><Relationship Id="rId56" Type="http://schemas.openxmlformats.org/officeDocument/2006/relationships/font" Target="fonts/PoppinsSemiBold-boldItalic.fntdata"/><Relationship Id="rId15" Type="http://schemas.openxmlformats.org/officeDocument/2006/relationships/slide" Target="slides/slide11.xml"/><Relationship Id="rId59" Type="http://schemas.openxmlformats.org/officeDocument/2006/relationships/font" Target="fonts/DMSans-italic.fntdata"/><Relationship Id="rId14" Type="http://schemas.openxmlformats.org/officeDocument/2006/relationships/slide" Target="slides/slide10.xml"/><Relationship Id="rId58" Type="http://schemas.openxmlformats.org/officeDocument/2006/relationships/font" Target="fonts/DMSans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p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" name="Google Shape;182;p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p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p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0" name="Google Shape;200;p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" name="Google Shape;206;p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" name="Google Shape;231;p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9" name="Google Shape;239;p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6" name="Google Shape;246;p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5" name="Google Shape;265;p2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9:notes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Proyecto Iniciativa de Innovación NOVA - Confidencial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9:notes"/>
          <p:cNvSpPr txBox="1"/>
          <p:nvPr>
            <p:ph idx="3" type="hd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Estay Consulting Consultoría Estratégica (c)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p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4" name="Google Shape;274;p3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30:notes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Proyecto Iniciativa de Innovación NOVA - Confidencial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30:notes"/>
          <p:cNvSpPr txBox="1"/>
          <p:nvPr>
            <p:ph idx="3" type="hd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Estay Consulting Consultoría Estratégica (c)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3" name="Google Shape;283;p3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31:notes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Proyecto Iniciativa de Innovación NOVA - Confidencial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1:notes"/>
          <p:cNvSpPr txBox="1"/>
          <p:nvPr>
            <p:ph idx="3" type="hd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Estay Consulting Consultoría Estratégica (c)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018525" y="1908550"/>
            <a:ext cx="60960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"/>
              <a:buNone/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2" name="Google Shape;12;p2"/>
          <p:cNvSpPr txBox="1"/>
          <p:nvPr>
            <p:ph idx="2" type="ctrTitle"/>
          </p:nvPr>
        </p:nvSpPr>
        <p:spPr>
          <a:xfrm>
            <a:off x="1018525" y="2713175"/>
            <a:ext cx="6907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 Light"/>
              <a:buNone/>
              <a:defRPr sz="1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>
            <a:off x="1110475" y="3210575"/>
            <a:ext cx="2244000" cy="291000"/>
          </a:xfrm>
          <a:prstGeom prst="roundRect">
            <a:avLst>
              <a:gd fmla="val 50000" name="adj"/>
            </a:avLst>
          </a:prstGeom>
          <a:solidFill>
            <a:srgbClr val="262B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 txBox="1"/>
          <p:nvPr>
            <p:ph idx="3" type="ctrTitle"/>
          </p:nvPr>
        </p:nvSpPr>
        <p:spPr>
          <a:xfrm>
            <a:off x="1170925" y="3185692"/>
            <a:ext cx="209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oppins Light"/>
              <a:buNone/>
              <a:defRPr sz="1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 3">
  <p:cSld name="Con imagen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" name="Google Shape;5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Fondo blanco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02-B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Con image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Cuadr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6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6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8" name="Google Shape;6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" name="Google Shape;71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rmato de listas">
  <p:cSld name="Formato de listas">
    <p:bg>
      <p:bgPr>
        <a:solidFill>
          <a:srgbClr val="F4F7F9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2225416" y="862233"/>
            <a:ext cx="4903919" cy="121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84EF"/>
              </a:buClr>
              <a:buSzPts val="3800"/>
              <a:buFont typeface="Comfortaa"/>
              <a:buNone/>
              <a:defRPr b="1" sz="2850">
                <a:solidFill>
                  <a:srgbClr val="3284EF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2233790" y="2064873"/>
            <a:ext cx="4895544" cy="1706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  <a:defRPr b="0" sz="1200">
                <a:solidFill>
                  <a:srgbClr val="595959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80" name="Google Shape;80;p20"/>
          <p:cNvPicPr preferRelativeResize="0"/>
          <p:nvPr/>
        </p:nvPicPr>
        <p:blipFill rotWithShape="1">
          <a:blip r:embed="rId2">
            <a:alphaModFix/>
          </a:blip>
          <a:srcRect b="10" l="0" r="22305" t="0"/>
          <a:stretch/>
        </p:blipFill>
        <p:spPr>
          <a:xfrm>
            <a:off x="8239968" y="4759931"/>
            <a:ext cx="702395" cy="195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Imagenes + Codigo">
  <p:cSld name="ONE_COLUMN_TEXT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descr="Texto+Imagen 2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1548750"/>
            <a:ext cx="3716700" cy="25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 SemiBold"/>
              <a:buNone/>
              <a:defRPr sz="18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ctrTitle"/>
          </p:nvPr>
        </p:nvSpPr>
        <p:spPr>
          <a:xfrm>
            <a:off x="372024" y="83708"/>
            <a:ext cx="8399951" cy="817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5200">
                <a:solidFill>
                  <a:srgbClr val="87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10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community.powerbi.com/t5/Data-Stories-Gallery/Sales-Scorecard-Where-are-we-losing-money-by-Decisive-Data/td-p/104653" TargetMode="External"/><Relationship Id="rId4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metricalist.com/project/financial-dashboard-dynamics-nav/" TargetMode="External"/><Relationship Id="rId4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jpg"/><Relationship Id="rId4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5" Type="http://schemas.openxmlformats.org/officeDocument/2006/relationships/image" Target="../media/image2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/>
          <p:nvPr>
            <p:ph type="ctrTitle"/>
          </p:nvPr>
        </p:nvSpPr>
        <p:spPr>
          <a:xfrm>
            <a:off x="1018525" y="1789771"/>
            <a:ext cx="60960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ES"/>
              <a:t>Curso Básico - Intermedio </a:t>
            </a:r>
            <a:br>
              <a:rPr lang="es-ES"/>
            </a:br>
            <a:r>
              <a:rPr lang="es-ES"/>
              <a:t>de Power BI</a:t>
            </a:r>
            <a:endParaRPr/>
          </a:p>
        </p:txBody>
      </p:sp>
      <p:sp>
        <p:nvSpPr>
          <p:cNvPr id="89" name="Google Shape;89;p22"/>
          <p:cNvSpPr txBox="1"/>
          <p:nvPr>
            <p:ph idx="2" type="ctrTitle"/>
          </p:nvPr>
        </p:nvSpPr>
        <p:spPr>
          <a:xfrm>
            <a:off x="1018525" y="2655271"/>
            <a:ext cx="6907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-ES"/>
              <a:t>Data Science y Data Analytics</a:t>
            </a:r>
            <a:endParaRPr/>
          </a:p>
        </p:txBody>
      </p:sp>
      <p:sp>
        <p:nvSpPr>
          <p:cNvPr id="90" name="Google Shape;90;p22"/>
          <p:cNvSpPr txBox="1"/>
          <p:nvPr>
            <p:ph idx="3" type="ctrTitle"/>
          </p:nvPr>
        </p:nvSpPr>
        <p:spPr>
          <a:xfrm>
            <a:off x="1087105" y="3209692"/>
            <a:ext cx="2327018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-ES"/>
              <a:t>Mg. Ing. Layla Scheli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/>
          <p:nvPr/>
        </p:nvSpPr>
        <p:spPr>
          <a:xfrm>
            <a:off x="413339" y="760047"/>
            <a:ext cx="5169795" cy="2274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Sin dudas, esta pregunta es muy ambiciosa y no existe un claro consenso en qué hace a una visualización de datos "buena", pero vamos a basarnos en algunos conceptos que Alberto Cairo referente en el tema nos brinda en su libro “The Truthful Art”. </a:t>
            </a:r>
            <a:endParaRPr/>
          </a:p>
        </p:txBody>
      </p:sp>
      <p:pic>
        <p:nvPicPr>
          <p:cNvPr descr="Amazon.com: Truthful Art, The: Data, Charts, and Maps for Communication  (Voices That Matter) (9780321934079): Cairo, Alberto: Books" id="148" name="Google Shape;14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8446" y="444704"/>
            <a:ext cx="2203605" cy="2685357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2"/>
          <p:cNvSpPr txBox="1"/>
          <p:nvPr/>
        </p:nvSpPr>
        <p:spPr>
          <a:xfrm>
            <a:off x="364138" y="825308"/>
            <a:ext cx="8415724" cy="30007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Según Cairo (y Enrico Bertini), una visualización es exitosa porque es: 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14313" lvl="0" marL="214313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s-ES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Veraz</a:t>
            </a:r>
            <a:r>
              <a:rPr b="0" i="0" lang="es-ES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 No debe esconder información y ser el resultado de un análisis/investigación "honesto“.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14313" lvl="0" marL="214313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s-ES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Funcional: </a:t>
            </a:r>
            <a:r>
              <a:rPr b="0" i="0" lang="es-ES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Debe permitir a los usuarios entenderlo de la manera más simple posible.</a:t>
            </a:r>
            <a:endParaRPr/>
          </a:p>
          <a:p>
            <a:pPr indent="-214313" lvl="0" marL="214313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s-ES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Atractiva</a:t>
            </a:r>
            <a:r>
              <a:rPr b="0" i="0" lang="es-ES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 Una visualización debe buscar atraer la atención mediante un buen diseño estético y basado en la Usabilidad de Usuario. (Este concepto lo abordaremos en detalle en la próxima clase)</a:t>
            </a:r>
            <a:endParaRPr/>
          </a:p>
          <a:p>
            <a:pPr indent="-214313" lvl="0" marL="214313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s-ES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Perspicaz</a:t>
            </a:r>
            <a:r>
              <a:rPr b="0" i="0" lang="es-ES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 Muestra evidencia que sería difícil de ver de otra manera esclarecedora: nos da evidencia nueva sobre el tema que se analiza.</a:t>
            </a:r>
            <a:endParaRPr/>
          </a:p>
          <a:p>
            <a:pPr indent="-100013" lvl="0" marL="214313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3"/>
          <p:cNvSpPr txBox="1"/>
          <p:nvPr/>
        </p:nvSpPr>
        <p:spPr>
          <a:xfrm>
            <a:off x="1779817" y="295171"/>
            <a:ext cx="5881050" cy="52335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-ES" sz="2175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b="1" i="0" lang="es-ES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¿Cómo elegir el método adecuado en una Visualización de Datos?</a:t>
            </a:r>
            <a:endParaRPr b="1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775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59" name="Google Shape;159;p33"/>
          <p:cNvSpPr txBox="1"/>
          <p:nvPr/>
        </p:nvSpPr>
        <p:spPr>
          <a:xfrm>
            <a:off x="1110744" y="1117536"/>
            <a:ext cx="7681564" cy="103871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Además de considerar los tipos de datos asociados a las variables que queremos graficar, debemos de tener en cuenta que todos los gráficos poseen: “Una posición, una forma, un tamaño, un color, un ancho de línea y un tipo de línea”.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60" name="Google Shape;16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6032" y="2265105"/>
            <a:ext cx="4359818" cy="2002704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 txBox="1"/>
          <p:nvPr/>
        </p:nvSpPr>
        <p:spPr>
          <a:xfrm>
            <a:off x="739246" y="1024633"/>
            <a:ext cx="7560000" cy="118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s-ES" sz="34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¿Qué hace buena a una visualización?</a:t>
            </a:r>
            <a:endParaRPr/>
          </a:p>
        </p:txBody>
      </p:sp>
      <p:pic>
        <p:nvPicPr>
          <p:cNvPr descr="Código Facilito - Conviértete en profesional desde tu casa" id="166" name="Google Shape;16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7061" y="2087154"/>
            <a:ext cx="2941394" cy="2663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5"/>
          <p:cNvSpPr txBox="1"/>
          <p:nvPr>
            <p:ph idx="4294967295" type="body"/>
          </p:nvPr>
        </p:nvSpPr>
        <p:spPr>
          <a:xfrm>
            <a:off x="-738905" y="608611"/>
            <a:ext cx="7847012" cy="581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s-E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Elementos de una buena Visualización de Datos</a:t>
            </a:r>
            <a:endParaRPr/>
          </a:p>
        </p:txBody>
      </p:sp>
      <p:pic>
        <p:nvPicPr>
          <p:cNvPr id="172" name="Google Shape;17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781" y="1262946"/>
            <a:ext cx="5374643" cy="2617608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6"/>
          <p:cNvSpPr txBox="1"/>
          <p:nvPr/>
        </p:nvSpPr>
        <p:spPr>
          <a:xfrm>
            <a:off x="739246" y="1024633"/>
            <a:ext cx="7560000" cy="118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s-ES" sz="34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Errores comunes en las visualizaciones de datos</a:t>
            </a:r>
            <a:endParaRPr/>
          </a:p>
        </p:txBody>
      </p:sp>
      <p:pic>
        <p:nvPicPr>
          <p:cNvPr descr="Código Facilito - Conviértete en profesional desde tu casa" id="178" name="Google Shape;17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7061" y="2087154"/>
            <a:ext cx="2941394" cy="2663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7"/>
          <p:cNvSpPr txBox="1"/>
          <p:nvPr>
            <p:ph idx="4294967295" type="body"/>
          </p:nvPr>
        </p:nvSpPr>
        <p:spPr>
          <a:xfrm>
            <a:off x="1535846" y="2028947"/>
            <a:ext cx="5884862" cy="434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s-ES" sz="18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Error 1: Abuso de color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18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 bien el color ocupa su lugar, no hay que exagerar en las visualizaciones de datos.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18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 color equivocado puede generar confusión o, aún peor, una mala interpretación.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8"/>
          <p:cNvSpPr txBox="1"/>
          <p:nvPr>
            <p:ph idx="4294967295" type="body"/>
          </p:nvPr>
        </p:nvSpPr>
        <p:spPr>
          <a:xfrm>
            <a:off x="1518138" y="2187697"/>
            <a:ext cx="5884863" cy="434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s-ES" sz="18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Error 2: Uso incorrecto de las graficas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18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Este suele ser un error mas que recurrente, elegir de manera errónea la visual a utilizar puede llevarnos a equivocarnos a la hora de contar una historia.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9"/>
          <p:cNvSpPr txBox="1"/>
          <p:nvPr>
            <p:ph idx="4294967295" type="body"/>
          </p:nvPr>
        </p:nvSpPr>
        <p:spPr>
          <a:xfrm>
            <a:off x="1465384" y="2064606"/>
            <a:ext cx="5884863" cy="434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s-ES" sz="18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Error 3: Desorden Visual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18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Demasiada información atenta contra la claridad.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18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Los elementos innecesarios hacen rebasar la visualización, oscurecen el significado y conducen a conclusiones inexactas.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0"/>
          <p:cNvSpPr txBox="1"/>
          <p:nvPr>
            <p:ph idx="4294967295" type="body"/>
          </p:nvPr>
        </p:nvSpPr>
        <p:spPr>
          <a:xfrm>
            <a:off x="1500554" y="2199421"/>
            <a:ext cx="5884863" cy="434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s-ES" sz="18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Error 4: Diseño deficiente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18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Sólo porque una visualización sea agradable a la vista, no significa que sea eficaz.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18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Las visualizaciones efectivas incorporan las mejores prácticas de diseño para mejorar la comunicación de datos.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/>
        </p:nvSpPr>
        <p:spPr>
          <a:xfrm>
            <a:off x="739246" y="1024633"/>
            <a:ext cx="7560000" cy="118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s-ES" sz="34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Historia de las Visualizaciones de Datos</a:t>
            </a:r>
            <a:endParaRPr/>
          </a:p>
        </p:txBody>
      </p:sp>
      <p:pic>
        <p:nvPicPr>
          <p:cNvPr descr="Código Facilito - Conviértete en profesional desde tu casa" id="96" name="Google Shape;9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7061" y="2087154"/>
            <a:ext cx="2941394" cy="2663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1"/>
          <p:cNvSpPr txBox="1"/>
          <p:nvPr>
            <p:ph idx="4294967295" type="body"/>
          </p:nvPr>
        </p:nvSpPr>
        <p:spPr>
          <a:xfrm>
            <a:off x="1330570" y="1939193"/>
            <a:ext cx="5883275" cy="434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s-ES" sz="18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Error 5: Datos incorrectos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18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Las grandes visualizaciones comienzan con grandes datos.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18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 su visualización revela resultados inesperados, puede ser víctima de datos incorrectos.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18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No deje que su visualización se convierta en el chivo expiatorio de los datos incorrectos.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2"/>
          <p:cNvSpPr txBox="1"/>
          <p:nvPr/>
        </p:nvSpPr>
        <p:spPr>
          <a:xfrm>
            <a:off x="739246" y="1286243"/>
            <a:ext cx="7560000" cy="6617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s-ES" sz="34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Tipos de Gráficos principales</a:t>
            </a:r>
            <a:endParaRPr/>
          </a:p>
        </p:txBody>
      </p:sp>
      <p:pic>
        <p:nvPicPr>
          <p:cNvPr descr="Código Facilito - Conviértete en profesional desde tu casa" id="214" name="Google Shape;21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4937" y="1863736"/>
            <a:ext cx="2941394" cy="2663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475" y="814754"/>
            <a:ext cx="4930363" cy="3353076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43"/>
          <p:cNvSpPr txBox="1"/>
          <p:nvPr/>
        </p:nvSpPr>
        <p:spPr>
          <a:xfrm>
            <a:off x="5510654" y="883603"/>
            <a:ext cx="3089838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https://datavizcatalogue.com/</a:t>
            </a:r>
            <a:endParaRPr/>
          </a:p>
        </p:txBody>
      </p:sp>
      <p:pic>
        <p:nvPicPr>
          <p:cNvPr id="221" name="Google Shape;221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8383" y="1837710"/>
            <a:ext cx="1714435" cy="1828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4"/>
          <p:cNvSpPr txBox="1"/>
          <p:nvPr/>
        </p:nvSpPr>
        <p:spPr>
          <a:xfrm>
            <a:off x="739246" y="1286243"/>
            <a:ext cx="7560000" cy="6617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s-ES" sz="34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DataStorytelling</a:t>
            </a:r>
            <a:endParaRPr b="1" i="0" sz="3400" u="none" cap="none" strike="noStrik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Código Facilito - Conviértete en profesional desde tu casa" id="227" name="Google Shape;22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4937" y="1863736"/>
            <a:ext cx="2941394" cy="2663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5"/>
          <p:cNvSpPr txBox="1"/>
          <p:nvPr/>
        </p:nvSpPr>
        <p:spPr>
          <a:xfrm>
            <a:off x="436013" y="1272391"/>
            <a:ext cx="8197493" cy="1032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Existen múltiples definiciones al respecto, sin embargo a los fines de esta sesión diremos que el Storytelling es: “El arte de contar una historia que genere impacto mediante palabras, imágenes o sonidos. Lo que se busca entonces, es crear una “atmósfera mágica” a través de nuestro relato.”</a:t>
            </a:r>
            <a:endParaRPr/>
          </a:p>
        </p:txBody>
      </p:sp>
      <p:sp>
        <p:nvSpPr>
          <p:cNvPr id="234" name="Google Shape;234;p45"/>
          <p:cNvSpPr txBox="1"/>
          <p:nvPr>
            <p:ph idx="4294967295" type="body"/>
          </p:nvPr>
        </p:nvSpPr>
        <p:spPr>
          <a:xfrm>
            <a:off x="-1089225" y="837416"/>
            <a:ext cx="5884863" cy="434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s-ES" sz="18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¿Qué es el Storytelling?</a:t>
            </a:r>
            <a:endParaRPr/>
          </a:p>
        </p:txBody>
      </p:sp>
      <p:pic>
        <p:nvPicPr>
          <p:cNvPr descr="Qué es el storytelling y por qué deberías sumarlo a tu estrategia de  marketing" id="235" name="Google Shape;23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3207" y="2454753"/>
            <a:ext cx="3339155" cy="2224968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6"/>
          <p:cNvSpPr txBox="1"/>
          <p:nvPr/>
        </p:nvSpPr>
        <p:spPr>
          <a:xfrm>
            <a:off x="658752" y="1894000"/>
            <a:ext cx="8197493" cy="1355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La narración de datos o el Data Storytelling, es el proceso de traducir los análisis de datos a términos simples, con el objetivo para influir en una decisión o acción en particular, la cual suele ser de tipo comercial. Este término se ha asociado con diferentes funciones como ser por ejemplo: visualizaciones de datos, infografías, tableros, ciencia de datos, etc. </a:t>
            </a:r>
            <a:endParaRPr/>
          </a:p>
        </p:txBody>
      </p:sp>
      <p:sp>
        <p:nvSpPr>
          <p:cNvPr id="242" name="Google Shape;242;p46"/>
          <p:cNvSpPr txBox="1"/>
          <p:nvPr>
            <p:ph idx="4294967295" type="body"/>
          </p:nvPr>
        </p:nvSpPr>
        <p:spPr>
          <a:xfrm>
            <a:off x="775921" y="1307123"/>
            <a:ext cx="7172325" cy="436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s-ES" sz="18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¿Qué es el Data Storytelling?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7"/>
          <p:cNvSpPr txBox="1"/>
          <p:nvPr>
            <p:ph idx="4294967295" type="body"/>
          </p:nvPr>
        </p:nvSpPr>
        <p:spPr>
          <a:xfrm>
            <a:off x="-320745" y="1106488"/>
            <a:ext cx="8896350" cy="434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s-ES" sz="18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Componentes del Data 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s-ES" sz="18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Storytelling</a:t>
            </a:r>
            <a:endParaRPr b="1" sz="18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49" name="Google Shape;24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8078" y="1851492"/>
            <a:ext cx="3753198" cy="2328418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8"/>
          <p:cNvSpPr txBox="1"/>
          <p:nvPr/>
        </p:nvSpPr>
        <p:spPr>
          <a:xfrm>
            <a:off x="739246" y="1286243"/>
            <a:ext cx="7560000" cy="6617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s-ES" sz="34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¿Qué es un dashboard?</a:t>
            </a:r>
            <a:endParaRPr/>
          </a:p>
        </p:txBody>
      </p:sp>
      <p:pic>
        <p:nvPicPr>
          <p:cNvPr descr="Código Facilito - Conviértete en profesional desde tu casa" id="255" name="Google Shape;25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4937" y="1863736"/>
            <a:ext cx="2941394" cy="2663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9"/>
          <p:cNvSpPr txBox="1"/>
          <p:nvPr/>
        </p:nvSpPr>
        <p:spPr>
          <a:xfrm>
            <a:off x="779585" y="965450"/>
            <a:ext cx="7995138" cy="1021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dashboard o panel de control es como los indicadores de la cabina de un avión. 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trata de una herramienta superpotente para obtener información de los datos y centralizar los KPI que necesitas para saber qué está pasando realmente con nuestro negocio. </a:t>
            </a:r>
            <a:endParaRPr/>
          </a:p>
        </p:txBody>
      </p:sp>
      <p:pic>
        <p:nvPicPr>
          <p:cNvPr descr="Qué es un dashboard y para qué se usa? (2023)" id="261" name="Google Shape;26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8721" y="2048181"/>
            <a:ext cx="3926374" cy="2389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5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8920" y="708863"/>
            <a:ext cx="5776767" cy="2954275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0" name="Google Shape;270;p50"/>
          <p:cNvSpPr txBox="1"/>
          <p:nvPr/>
        </p:nvSpPr>
        <p:spPr>
          <a:xfrm>
            <a:off x="0" y="134780"/>
            <a:ext cx="9114608" cy="64484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rgbClr val="080808"/>
                </a:solidFill>
                <a:latin typeface="Geo"/>
                <a:ea typeface="Geo"/>
                <a:cs typeface="Geo"/>
                <a:sym typeface="Geo"/>
              </a:rPr>
              <a:t>EJEMPLOS DE DASHBOARDS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/>
          <p:nvPr>
            <p:ph idx="4294967295" type="body"/>
          </p:nvPr>
        </p:nvSpPr>
        <p:spPr>
          <a:xfrm>
            <a:off x="-287216" y="788500"/>
            <a:ext cx="5883275" cy="436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s-E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¿Qué son las visualizaciones de datos?</a:t>
            </a:r>
            <a:endParaRPr/>
          </a:p>
        </p:txBody>
      </p:sp>
      <p:sp>
        <p:nvSpPr>
          <p:cNvPr id="103" name="Google Shape;103;p24"/>
          <p:cNvSpPr txBox="1"/>
          <p:nvPr/>
        </p:nvSpPr>
        <p:spPr>
          <a:xfrm>
            <a:off x="657868" y="1161652"/>
            <a:ext cx="4273628" cy="28201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 refiere a la presentación de datos en un formato ilustrado o gráfico. Permite observar el análisis de datos, de manera visual, para captar conceptos difíciles o identificar patrones.</a:t>
            </a:r>
            <a:endParaRPr/>
          </a:p>
        </p:txBody>
      </p:sp>
      <p:pic>
        <p:nvPicPr>
          <p:cNvPr descr="Visualización de Datos - Qindice" id="104" name="Google Shape;10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5757" y="1384188"/>
            <a:ext cx="3584206" cy="2016116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1"/>
          <p:cNvSpPr txBox="1"/>
          <p:nvPr/>
        </p:nvSpPr>
        <p:spPr>
          <a:xfrm>
            <a:off x="0" y="134780"/>
            <a:ext cx="9114608" cy="64484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rgbClr val="080808"/>
                </a:solidFill>
                <a:latin typeface="Geo"/>
                <a:ea typeface="Geo"/>
                <a:cs typeface="Geo"/>
                <a:sym typeface="Geo"/>
              </a:rPr>
              <a:t>EJEMPLOS DE DASHBOARDS</a:t>
            </a:r>
            <a:endParaRPr/>
          </a:p>
        </p:txBody>
      </p:sp>
      <p:pic>
        <p:nvPicPr>
          <p:cNvPr id="279" name="Google Shape;279;p5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9508" y="691524"/>
            <a:ext cx="6198994" cy="291425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2"/>
          <p:cNvSpPr txBox="1"/>
          <p:nvPr/>
        </p:nvSpPr>
        <p:spPr>
          <a:xfrm>
            <a:off x="0" y="134780"/>
            <a:ext cx="9114608" cy="64484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rgbClr val="080808"/>
                </a:solidFill>
                <a:latin typeface="Geo"/>
                <a:ea typeface="Geo"/>
                <a:cs typeface="Geo"/>
                <a:sym typeface="Geo"/>
              </a:rPr>
              <a:t>EJEMPLOS DE DASHBOARDS</a:t>
            </a:r>
            <a:endParaRPr/>
          </a:p>
        </p:txBody>
      </p:sp>
      <p:pic>
        <p:nvPicPr>
          <p:cNvPr id="288" name="Google Shape;28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6738" y="715144"/>
            <a:ext cx="5716615" cy="2928929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3"/>
          <p:cNvSpPr txBox="1"/>
          <p:nvPr/>
        </p:nvSpPr>
        <p:spPr>
          <a:xfrm>
            <a:off x="0" y="134780"/>
            <a:ext cx="9114608" cy="6448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Hands On</a:t>
            </a:r>
            <a:endParaRPr/>
          </a:p>
        </p:txBody>
      </p:sp>
      <p:pic>
        <p:nvPicPr>
          <p:cNvPr descr="Hands-on session at ESC 2018? – FAULT2SHA" id="294" name="Google Shape;29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336" y="1042306"/>
            <a:ext cx="4879618" cy="3036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73969" y="175846"/>
            <a:ext cx="3179820" cy="3390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YA0M8.jpg" id="300" name="Google Shape;300;p54"/>
          <p:cNvPicPr preferRelativeResize="0"/>
          <p:nvPr/>
        </p:nvPicPr>
        <p:blipFill rotWithShape="1">
          <a:blip r:embed="rId3">
            <a:alphaModFix/>
          </a:blip>
          <a:srcRect b="13590" l="0" r="0" t="0"/>
          <a:stretch/>
        </p:blipFill>
        <p:spPr>
          <a:xfrm>
            <a:off x="-45075" y="0"/>
            <a:ext cx="9189078" cy="5299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o+Imagen 2.png" id="301" name="Google Shape;301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5075" y="0"/>
            <a:ext cx="9189077" cy="5168856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4"/>
          <p:cNvSpPr txBox="1"/>
          <p:nvPr>
            <p:ph type="title"/>
          </p:nvPr>
        </p:nvSpPr>
        <p:spPr>
          <a:xfrm>
            <a:off x="275414" y="467435"/>
            <a:ext cx="3716700" cy="25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2400"/>
              <a:t>Muchas Gracias</a:t>
            </a:r>
            <a:endParaRPr sz="2400"/>
          </a:p>
        </p:txBody>
      </p:sp>
      <p:pic>
        <p:nvPicPr>
          <p:cNvPr descr="Código QR&#10;&#10;Descripción generada automáticamente" id="303" name="Google Shape;303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49463" y="315609"/>
            <a:ext cx="4288305" cy="4668281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4"/>
          <p:cNvSpPr txBox="1"/>
          <p:nvPr/>
        </p:nvSpPr>
        <p:spPr>
          <a:xfrm>
            <a:off x="275413" y="2052284"/>
            <a:ext cx="45937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Email: layla.scheli@gmail.com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/>
          <p:nvPr/>
        </p:nvSpPr>
        <p:spPr>
          <a:xfrm>
            <a:off x="414759" y="1448629"/>
            <a:ext cx="4198272" cy="302387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 mediados del siglo XIX, la creencia general presupone que el cólera se propagaba a través del aire. La teoría de los microbios y su relación con las enfermedades aún no estaba establecida y los brotes de cólera que asolaban Londres hacia 1850 eran para todos, un misterio. </a:t>
            </a:r>
            <a:endParaRPr b="0" i="0" sz="16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0" name="Google Shape;11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5872" y="1487996"/>
            <a:ext cx="3120812" cy="2028749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1" name="Google Shape;111;p25"/>
          <p:cNvSpPr txBox="1"/>
          <p:nvPr/>
        </p:nvSpPr>
        <p:spPr>
          <a:xfrm>
            <a:off x="373728" y="670997"/>
            <a:ext cx="8148608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Existen muchas visualizaciones importantes a destacar! Pero la mas relevante de todas es: </a:t>
            </a:r>
            <a:r>
              <a:rPr b="1" i="0" lang="es-ES" sz="1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 mapa de cólera de John Snow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5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6"/>
          <p:cNvSpPr txBox="1"/>
          <p:nvPr/>
        </p:nvSpPr>
        <p:spPr>
          <a:xfrm>
            <a:off x="570480" y="1202521"/>
            <a:ext cx="3813075" cy="228521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Entonces dentro de este contexto tan desalentador, un simple mapa hoy considerado el origen de la epidemiología, cambió la historia. Esta visualización, fue realizada por el médico John Snow. </a:t>
            </a:r>
            <a:endParaRPr/>
          </a:p>
        </p:txBody>
      </p:sp>
      <p:pic>
        <p:nvPicPr>
          <p:cNvPr id="117" name="Google Shape;11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0447" y="1325288"/>
            <a:ext cx="3391134" cy="2023945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8" name="Google Shape;118;p26"/>
          <p:cNvSpPr txBox="1"/>
          <p:nvPr/>
        </p:nvSpPr>
        <p:spPr>
          <a:xfrm>
            <a:off x="570480" y="805811"/>
            <a:ext cx="8148608" cy="569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Continuación ….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5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692098"/>
            <a:ext cx="3779615" cy="286064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4" name="Google Shape;124;p27"/>
          <p:cNvSpPr txBox="1"/>
          <p:nvPr/>
        </p:nvSpPr>
        <p:spPr>
          <a:xfrm>
            <a:off x="798066" y="532088"/>
            <a:ext cx="3258900" cy="265454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John Snow fue un médico nacido en 1813, célebre por su contribución al desarrollo de la anestesia. </a:t>
            </a:r>
            <a:endParaRPr b="0" i="0" sz="16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Él pensaba que el cólera se propagaba, no a través del aire, sino por el agua contaminada. </a:t>
            </a:r>
            <a:endParaRPr b="0" i="0" sz="16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8"/>
          <p:cNvSpPr txBox="1"/>
          <p:nvPr/>
        </p:nvSpPr>
        <p:spPr>
          <a:xfrm>
            <a:off x="849574" y="391447"/>
            <a:ext cx="7674542" cy="11772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Para demostrar su teoría, en 1854 empezó a registrar los casos de cólera del barrio de Soho, sobre un mapa centrado en torno a 13 fuentes de agua, obteniendo la siguiente imagen:</a:t>
            </a:r>
            <a:endParaRPr b="0" i="0" sz="16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0" name="Google Shape;13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2616" y="1709339"/>
            <a:ext cx="3736314" cy="2563723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9"/>
          <p:cNvSpPr txBox="1"/>
          <p:nvPr/>
        </p:nvSpPr>
        <p:spPr>
          <a:xfrm>
            <a:off x="457200" y="683530"/>
            <a:ext cx="8487507" cy="330087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Luego de un arduo trabajo que incluyó también, el análisis microscópico de diversas muestras de las fuentes de agua, se confirmó que la fuente de agua: 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Broad Street había sido contaminada por un pañal arrojado a un pozo negro cercano. 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Una vez cerrado el pozo por las autoridades de la zona, el brote de cólera pronto comenzó a disminuir. </a:t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 la actualidad, el mapa del cólera propuesto por John Snow, es considerado una de las visualizaciones mas relevantes de la historia.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/>
        </p:nvSpPr>
        <p:spPr>
          <a:xfrm>
            <a:off x="739246" y="1024633"/>
            <a:ext cx="7560000" cy="118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s-ES" sz="34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Tips de una buena visualización de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s-ES" sz="34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datos</a:t>
            </a:r>
            <a:endParaRPr/>
          </a:p>
        </p:txBody>
      </p:sp>
      <p:pic>
        <p:nvPicPr>
          <p:cNvPr descr="Código Facilito - Conviértete en profesional desde tu casa" id="141" name="Google Shape;14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7061" y="2087154"/>
            <a:ext cx="2941394" cy="2663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